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2"/>
  </p:notesMasterIdLst>
  <p:handoutMasterIdLst>
    <p:handoutMasterId r:id="rId53"/>
  </p:handoutMasterIdLst>
  <p:sldIdLst>
    <p:sldId id="2979" r:id="rId2"/>
    <p:sldId id="3055" r:id="rId3"/>
    <p:sldId id="2744" r:id="rId4"/>
    <p:sldId id="3056" r:id="rId5"/>
    <p:sldId id="3057" r:id="rId6"/>
    <p:sldId id="1731" r:id="rId7"/>
    <p:sldId id="3058" r:id="rId8"/>
    <p:sldId id="2211" r:id="rId9"/>
    <p:sldId id="2208" r:id="rId10"/>
    <p:sldId id="2999" r:id="rId11"/>
    <p:sldId id="3000" r:id="rId12"/>
    <p:sldId id="1833" r:id="rId13"/>
    <p:sldId id="1863" r:id="rId14"/>
    <p:sldId id="1835" r:id="rId15"/>
    <p:sldId id="2214" r:id="rId16"/>
    <p:sldId id="285" r:id="rId17"/>
    <p:sldId id="2752" r:id="rId18"/>
    <p:sldId id="2754" r:id="rId19"/>
    <p:sldId id="2755" r:id="rId20"/>
    <p:sldId id="1748" r:id="rId21"/>
    <p:sldId id="1750" r:id="rId22"/>
    <p:sldId id="2756" r:id="rId23"/>
    <p:sldId id="2430" r:id="rId24"/>
    <p:sldId id="2998" r:id="rId25"/>
    <p:sldId id="1838" r:id="rId26"/>
    <p:sldId id="2215" r:id="rId27"/>
    <p:sldId id="2757" r:id="rId28"/>
    <p:sldId id="3001" r:id="rId29"/>
    <p:sldId id="2623" r:id="rId30"/>
    <p:sldId id="1719" r:id="rId31"/>
    <p:sldId id="2625" r:id="rId32"/>
    <p:sldId id="2626" r:id="rId33"/>
    <p:sldId id="1855" r:id="rId34"/>
    <p:sldId id="1815" r:id="rId35"/>
    <p:sldId id="1814" r:id="rId36"/>
    <p:sldId id="1816" r:id="rId37"/>
    <p:sldId id="2761" r:id="rId38"/>
    <p:sldId id="1747" r:id="rId39"/>
    <p:sldId id="2750" r:id="rId40"/>
    <p:sldId id="2991" r:id="rId41"/>
    <p:sldId id="1813" r:id="rId42"/>
    <p:sldId id="1796" r:id="rId43"/>
    <p:sldId id="1787" r:id="rId44"/>
    <p:sldId id="1803" r:id="rId45"/>
    <p:sldId id="1804" r:id="rId46"/>
    <p:sldId id="1758" r:id="rId47"/>
    <p:sldId id="3059" r:id="rId48"/>
    <p:sldId id="2218" r:id="rId49"/>
    <p:sldId id="1805" r:id="rId50"/>
    <p:sldId id="18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A6FB79"/>
    <a:srgbClr val="D0D0D0"/>
    <a:srgbClr val="2C895B"/>
    <a:srgbClr val="A6FCA9"/>
    <a:srgbClr val="D5FDA9"/>
    <a:srgbClr val="F37440"/>
    <a:srgbClr val="F3E9D5"/>
    <a:srgbClr val="788965"/>
    <a:srgbClr val="738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364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168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6/5/24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tags" Target="../tags/tag4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tags" Target="../tags/tag43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tags" Target="../tags/tag72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tags" Target="../tags/tag80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tags" Target="../tags/tag75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tags" Target="../tags/tag78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tags" Target="../tags/tag77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101.xml"/><Relationship Id="rId34" Type="http://schemas.openxmlformats.org/officeDocument/2006/relationships/tags" Target="../tags/tag114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9" Type="http://schemas.openxmlformats.org/officeDocument/2006/relationships/tags" Target="../tags/tag109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tags" Target="../tags/tag112.xml"/><Relationship Id="rId37" Type="http://schemas.openxmlformats.org/officeDocument/2006/relationships/tags" Target="../tags/tag117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82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tags" Target="../tags/tag116.xml"/><Relationship Id="rId57" Type="http://schemas.openxmlformats.org/officeDocument/2006/relationships/image" Target="../media/image63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52" Type="http://schemas.openxmlformats.org/officeDocument/2006/relationships/tags" Target="../tags/tag88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tags" Target="../tags/tag115.xml"/><Relationship Id="rId56" Type="http://schemas.openxmlformats.org/officeDocument/2006/relationships/tags" Target="../tags/tag81.xml"/><Relationship Id="rId8" Type="http://schemas.openxmlformats.org/officeDocument/2006/relationships/tags" Target="../tags/tag88.xml"/><Relationship Id="rId51" Type="http://schemas.openxmlformats.org/officeDocument/2006/relationships/image" Target="NUL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tags" Target="../tags/tag113.xml"/><Relationship Id="rId38" Type="http://schemas.openxmlformats.org/officeDocument/2006/relationships/tags" Target="../tags/tag118.xml"/><Relationship Id="rId59" Type="http://schemas.openxmlformats.org/officeDocument/2006/relationships/image" Target="../media/image630.png"/><Relationship Id="rId20" Type="http://schemas.openxmlformats.org/officeDocument/2006/relationships/tags" Target="../tags/tag100.xml"/><Relationship Id="rId54" Type="http://schemas.openxmlformats.org/officeDocument/2006/relationships/tags" Target="../tags/tag86.xml"/><Relationship Id="rId1" Type="http://schemas.openxmlformats.org/officeDocument/2006/relationships/tags" Target="../tags/tag81.xml"/><Relationship Id="rId6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9" Type="http://schemas.openxmlformats.org/officeDocument/2006/relationships/tags" Target="../tags/tag160.xml"/><Relationship Id="rId21" Type="http://schemas.openxmlformats.org/officeDocument/2006/relationships/tags" Target="../tags/tag142.xml"/><Relationship Id="rId34" Type="http://schemas.openxmlformats.org/officeDocument/2006/relationships/tags" Target="../tags/tag155.xml"/><Relationship Id="rId42" Type="http://schemas.openxmlformats.org/officeDocument/2006/relationships/tags" Target="../tags/tag163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tags" Target="../tags/tag150.xml"/><Relationship Id="rId41" Type="http://schemas.openxmlformats.org/officeDocument/2006/relationships/tags" Target="../tags/tag162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tags" Target="../tags/tag153.xml"/><Relationship Id="rId37" Type="http://schemas.openxmlformats.org/officeDocument/2006/relationships/tags" Target="../tags/tag158.xml"/><Relationship Id="rId40" Type="http://schemas.openxmlformats.org/officeDocument/2006/relationships/tags" Target="../tags/tag161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36" Type="http://schemas.openxmlformats.org/officeDocument/2006/relationships/tags" Target="../tags/tag157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tags" Target="../tags/tag15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tags" Target="../tags/tag151.xml"/><Relationship Id="rId35" Type="http://schemas.openxmlformats.org/officeDocument/2006/relationships/tags" Target="../tags/tag156.xml"/><Relationship Id="rId43" Type="http://schemas.openxmlformats.org/officeDocument/2006/relationships/tags" Target="../tags/tag164.xml"/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tags" Target="../tags/tag154.xml"/><Relationship Id="rId38" Type="http://schemas.openxmlformats.org/officeDocument/2006/relationships/tags" Target="../tags/tag1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431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24636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48331"/>
              </p:ext>
            </p:extLst>
          </p:nvPr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66799"/>
              </p:ext>
            </p:extLst>
          </p:nvPr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45175" y="352190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26177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Positive Overflow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47722" y="2104516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374532" y="1603537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540F-791E-64DE-B2B4-735A46130C30}"/>
              </a:ext>
            </a:extLst>
          </p:cNvPr>
          <p:cNvSpPr txBox="1"/>
          <p:nvPr/>
        </p:nvSpPr>
        <p:spPr>
          <a:xfrm>
            <a:off x="317574" y="5589133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0253" y="1391595"/>
            <a:ext cx="6766083" cy="27564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Negative Overflow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867664" y="2066470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570873" y="3704599"/>
              <a:ext cx="3273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328553" y="5428161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493951" y="2551011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Sign Extension Under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sign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70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14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558E-D477-0D87-1E93-AB50BF2D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CE30-3265-D796-1626-B6BCA77D9B3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3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53018</TotalTime>
  <Words>5424</Words>
  <Application>Microsoft Macintosh PowerPoint</Application>
  <PresentationFormat>Widescreen</PresentationFormat>
  <Paragraphs>1539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ＭＳ Ｐゴシック</vt:lpstr>
      <vt:lpstr>Arial</vt:lpstr>
      <vt:lpstr>Arial Narrow</vt:lpstr>
      <vt:lpstr>Arial Regular</vt:lpstr>
      <vt:lpstr>Calibri</vt:lpstr>
      <vt:lpstr>Calibri Bold Italic</vt:lpstr>
      <vt:lpstr>Cambria Math</vt:lpstr>
      <vt:lpstr>Consolas</vt:lpstr>
      <vt:lpstr>Courier New</vt:lpstr>
      <vt:lpstr>DejaVu Sans</vt:lpstr>
      <vt:lpstr>Helvetica Neue Regular</vt:lpstr>
      <vt:lpstr>Roboto</vt:lpstr>
      <vt:lpstr>Roboto Regular</vt:lpstr>
      <vt:lpstr>Symbol</vt:lpstr>
      <vt:lpstr>Tahoma</vt:lpstr>
      <vt:lpstr>Times</vt:lpstr>
      <vt:lpstr>Times New Roman</vt:lpstr>
      <vt:lpstr>Theme1</vt:lpstr>
      <vt:lpstr>PowerPoint Presentation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Positive Overflow</vt:lpstr>
      <vt:lpstr>Two’s Complement Negative Overflow</vt:lpstr>
      <vt:lpstr>Summary: When Does Overflow Occur</vt:lpstr>
      <vt:lpstr>Sign Extension in C: Type casts</vt:lpstr>
      <vt:lpstr>Sign Extension (how type promotion works)</vt:lpstr>
      <vt:lpstr>Example: Two’s Complement Sign or bit Extension - 1</vt:lpstr>
      <vt:lpstr>Example: Two’s Complement Sign or bit Extension -2</vt:lpstr>
      <vt:lpstr>Sign Extension Under Different representations</vt:lpstr>
      <vt:lpstr>Memory Size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Scientific Notation Binary</vt:lpstr>
      <vt:lpstr>Floating Point Representation</vt:lpstr>
      <vt:lpstr>Normalized Scientific Notation</vt:lpstr>
      <vt:lpstr>Encoding Fractions Observations</vt:lpstr>
      <vt:lpstr>Floating Point Numbers: Implementation Approach</vt:lpstr>
      <vt:lpstr>Excess Bias Encoding (As used in floating point numbers)</vt:lpstr>
      <vt:lpstr>Floating Point Number in a Byte (Not A Real Format)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Extra slides</vt:lpstr>
      <vt:lpstr>Another Way to Look at 2's Complement Encoding</vt:lpstr>
      <vt:lpstr>Decimal to IEEE Single Precision Float</vt:lpstr>
      <vt:lpstr>IEEE Single Precision Float to Decimal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Keith Muller</cp:lastModifiedBy>
  <cp:revision>2525</cp:revision>
  <cp:lastPrinted>2024-06-05T23:08:03Z</cp:lastPrinted>
  <dcterms:created xsi:type="dcterms:W3CDTF">2018-10-05T16:35:28Z</dcterms:created>
  <dcterms:modified xsi:type="dcterms:W3CDTF">2024-06-05T23:08:43Z</dcterms:modified>
  <cp:category/>
</cp:coreProperties>
</file>